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85" r:id="rId3"/>
    <p:sldId id="257" r:id="rId4"/>
    <p:sldId id="258" r:id="rId5"/>
    <p:sldId id="286" r:id="rId6"/>
    <p:sldId id="287" r:id="rId7"/>
    <p:sldId id="288" r:id="rId8"/>
    <p:sldId id="280" r:id="rId9"/>
    <p:sldId id="284" r:id="rId10"/>
    <p:sldId id="264" r:id="rId11"/>
    <p:sldId id="289" r:id="rId12"/>
    <p:sldId id="290" r:id="rId13"/>
    <p:sldId id="267" r:id="rId14"/>
    <p:sldId id="275" r:id="rId15"/>
    <p:sldId id="276" r:id="rId16"/>
    <p:sldId id="277" r:id="rId17"/>
    <p:sldId id="282" r:id="rId18"/>
    <p:sldId id="283" r:id="rId19"/>
    <p:sldId id="278" r:id="rId20"/>
    <p:sldId id="27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21" autoAdjust="0"/>
  </p:normalViewPr>
  <p:slideViewPr>
    <p:cSldViewPr snapToGrid="0">
      <p:cViewPr varScale="1">
        <p:scale>
          <a:sx n="64" d="100"/>
          <a:sy n="64" d="100"/>
        </p:scale>
        <p:origin x="180"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827A89-CE26-48B7-8859-EEA81185F448}" type="datetimeFigureOut">
              <a:rPr lang="en-NZ" smtClean="0"/>
              <a:t>5/09/2015</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7DA879-AC96-44E6-B92C-67F640F70860}" type="slidenum">
              <a:rPr lang="en-NZ" smtClean="0"/>
              <a:t>‹#›</a:t>
            </a:fld>
            <a:endParaRPr lang="en-NZ"/>
          </a:p>
        </p:txBody>
      </p:sp>
    </p:spTree>
    <p:extLst>
      <p:ext uri="{BB962C8B-B14F-4D97-AF65-F5344CB8AC3E}">
        <p14:creationId xmlns:p14="http://schemas.microsoft.com/office/powerpoint/2010/main" val="2289654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315147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565244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3310974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3750947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39646339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dirty="0"/>
          </a:p>
        </p:txBody>
      </p:sp>
    </p:spTree>
    <p:extLst>
      <p:ext uri="{BB962C8B-B14F-4D97-AF65-F5344CB8AC3E}">
        <p14:creationId xmlns:p14="http://schemas.microsoft.com/office/powerpoint/2010/main" val="3772167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dirty="0"/>
          </a:p>
        </p:txBody>
      </p:sp>
    </p:spTree>
    <p:extLst>
      <p:ext uri="{BB962C8B-B14F-4D97-AF65-F5344CB8AC3E}">
        <p14:creationId xmlns:p14="http://schemas.microsoft.com/office/powerpoint/2010/main" val="31493625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dirty="0"/>
          </a:p>
        </p:txBody>
      </p:sp>
    </p:spTree>
    <p:extLst>
      <p:ext uri="{BB962C8B-B14F-4D97-AF65-F5344CB8AC3E}">
        <p14:creationId xmlns:p14="http://schemas.microsoft.com/office/powerpoint/2010/main" val="10888833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dirty="0"/>
          </a:p>
        </p:txBody>
      </p:sp>
    </p:spTree>
    <p:extLst>
      <p:ext uri="{BB962C8B-B14F-4D97-AF65-F5344CB8AC3E}">
        <p14:creationId xmlns:p14="http://schemas.microsoft.com/office/powerpoint/2010/main" val="7014069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291701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1268979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217242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694451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2283830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375581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1761844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dirty="0"/>
          </a:p>
        </p:txBody>
      </p:sp>
    </p:spTree>
    <p:extLst>
      <p:ext uri="{BB962C8B-B14F-4D97-AF65-F5344CB8AC3E}">
        <p14:creationId xmlns:p14="http://schemas.microsoft.com/office/powerpoint/2010/main" val="363783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811040"/>
          </a:xfrm>
        </p:spPr>
        <p:txBody>
          <a:bodyPr/>
          <a:lstStyle/>
          <a:p>
            <a:endParaRPr lang="en-US"/>
          </a:p>
        </p:txBody>
      </p:sp>
    </p:spTree>
    <p:extLst>
      <p:ext uri="{BB962C8B-B14F-4D97-AF65-F5344CB8AC3E}">
        <p14:creationId xmlns:p14="http://schemas.microsoft.com/office/powerpoint/2010/main" val="2721416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N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0A6470F3-0178-4815-AD0C-EC21EFB8022B}" type="datetimeFigureOut">
              <a:rPr lang="en-NZ" smtClean="0"/>
              <a:t>5/09/2015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B28665E-4F1D-4AF4-BD02-325E3A91B60A}" type="slidenum">
              <a:rPr lang="en-NZ" smtClean="0"/>
              <a:t>‹#›</a:t>
            </a:fld>
            <a:endParaRPr lang="en-NZ"/>
          </a:p>
        </p:txBody>
      </p:sp>
    </p:spTree>
    <p:extLst>
      <p:ext uri="{BB962C8B-B14F-4D97-AF65-F5344CB8AC3E}">
        <p14:creationId xmlns:p14="http://schemas.microsoft.com/office/powerpoint/2010/main" val="2253372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A6470F3-0178-4815-AD0C-EC21EFB8022B}" type="datetimeFigureOut">
              <a:rPr lang="en-NZ" smtClean="0"/>
              <a:t>5/09/2015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B28665E-4F1D-4AF4-BD02-325E3A91B60A}" type="slidenum">
              <a:rPr lang="en-NZ" smtClean="0"/>
              <a:t>‹#›</a:t>
            </a:fld>
            <a:endParaRPr lang="en-NZ"/>
          </a:p>
        </p:txBody>
      </p:sp>
    </p:spTree>
    <p:extLst>
      <p:ext uri="{BB962C8B-B14F-4D97-AF65-F5344CB8AC3E}">
        <p14:creationId xmlns:p14="http://schemas.microsoft.com/office/powerpoint/2010/main" val="997514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A6470F3-0178-4815-AD0C-EC21EFB8022B}" type="datetimeFigureOut">
              <a:rPr lang="en-NZ" smtClean="0"/>
              <a:t>5/09/2015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B28665E-4F1D-4AF4-BD02-325E3A91B60A}" type="slidenum">
              <a:rPr lang="en-NZ" smtClean="0"/>
              <a:t>‹#›</a:t>
            </a:fld>
            <a:endParaRPr lang="en-NZ"/>
          </a:p>
        </p:txBody>
      </p:sp>
    </p:spTree>
    <p:extLst>
      <p:ext uri="{BB962C8B-B14F-4D97-AF65-F5344CB8AC3E}">
        <p14:creationId xmlns:p14="http://schemas.microsoft.com/office/powerpoint/2010/main" val="2301273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A6470F3-0178-4815-AD0C-EC21EFB8022B}" type="datetimeFigureOut">
              <a:rPr lang="en-NZ" smtClean="0"/>
              <a:t>5/09/2015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B28665E-4F1D-4AF4-BD02-325E3A91B60A}" type="slidenum">
              <a:rPr lang="en-NZ" smtClean="0"/>
              <a:t>‹#›</a:t>
            </a:fld>
            <a:endParaRPr lang="en-NZ"/>
          </a:p>
        </p:txBody>
      </p:sp>
    </p:spTree>
    <p:extLst>
      <p:ext uri="{BB962C8B-B14F-4D97-AF65-F5344CB8AC3E}">
        <p14:creationId xmlns:p14="http://schemas.microsoft.com/office/powerpoint/2010/main" val="218027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N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6470F3-0178-4815-AD0C-EC21EFB8022B}" type="datetimeFigureOut">
              <a:rPr lang="en-NZ" smtClean="0"/>
              <a:t>5/09/2015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B28665E-4F1D-4AF4-BD02-325E3A91B60A}" type="slidenum">
              <a:rPr lang="en-NZ" smtClean="0"/>
              <a:t>‹#›</a:t>
            </a:fld>
            <a:endParaRPr lang="en-NZ"/>
          </a:p>
        </p:txBody>
      </p:sp>
    </p:spTree>
    <p:extLst>
      <p:ext uri="{BB962C8B-B14F-4D97-AF65-F5344CB8AC3E}">
        <p14:creationId xmlns:p14="http://schemas.microsoft.com/office/powerpoint/2010/main" val="3660918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0A6470F3-0178-4815-AD0C-EC21EFB8022B}" type="datetimeFigureOut">
              <a:rPr lang="en-NZ" smtClean="0"/>
              <a:t>5/09/2015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B28665E-4F1D-4AF4-BD02-325E3A91B60A}" type="slidenum">
              <a:rPr lang="en-NZ" smtClean="0"/>
              <a:t>‹#›</a:t>
            </a:fld>
            <a:endParaRPr lang="en-NZ"/>
          </a:p>
        </p:txBody>
      </p:sp>
    </p:spTree>
    <p:extLst>
      <p:ext uri="{BB962C8B-B14F-4D97-AF65-F5344CB8AC3E}">
        <p14:creationId xmlns:p14="http://schemas.microsoft.com/office/powerpoint/2010/main" val="416243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N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0A6470F3-0178-4815-AD0C-EC21EFB8022B}" type="datetimeFigureOut">
              <a:rPr lang="en-NZ" smtClean="0"/>
              <a:t>5/09/2015</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DB28665E-4F1D-4AF4-BD02-325E3A91B60A}" type="slidenum">
              <a:rPr lang="en-NZ" smtClean="0"/>
              <a:t>‹#›</a:t>
            </a:fld>
            <a:endParaRPr lang="en-NZ"/>
          </a:p>
        </p:txBody>
      </p:sp>
    </p:spTree>
    <p:extLst>
      <p:ext uri="{BB962C8B-B14F-4D97-AF65-F5344CB8AC3E}">
        <p14:creationId xmlns:p14="http://schemas.microsoft.com/office/powerpoint/2010/main" val="3071421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0A6470F3-0178-4815-AD0C-EC21EFB8022B}" type="datetimeFigureOut">
              <a:rPr lang="en-NZ" smtClean="0"/>
              <a:t>5/09/2015</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DB28665E-4F1D-4AF4-BD02-325E3A91B60A}" type="slidenum">
              <a:rPr lang="en-NZ" smtClean="0"/>
              <a:t>‹#›</a:t>
            </a:fld>
            <a:endParaRPr lang="en-NZ"/>
          </a:p>
        </p:txBody>
      </p:sp>
    </p:spTree>
    <p:extLst>
      <p:ext uri="{BB962C8B-B14F-4D97-AF65-F5344CB8AC3E}">
        <p14:creationId xmlns:p14="http://schemas.microsoft.com/office/powerpoint/2010/main" val="1238337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470F3-0178-4815-AD0C-EC21EFB8022B}" type="datetimeFigureOut">
              <a:rPr lang="en-NZ" smtClean="0"/>
              <a:t>5/09/2015</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DB28665E-4F1D-4AF4-BD02-325E3A91B60A}" type="slidenum">
              <a:rPr lang="en-NZ" smtClean="0"/>
              <a:t>‹#›</a:t>
            </a:fld>
            <a:endParaRPr lang="en-NZ"/>
          </a:p>
        </p:txBody>
      </p:sp>
    </p:spTree>
    <p:extLst>
      <p:ext uri="{BB962C8B-B14F-4D97-AF65-F5344CB8AC3E}">
        <p14:creationId xmlns:p14="http://schemas.microsoft.com/office/powerpoint/2010/main" val="2110030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6470F3-0178-4815-AD0C-EC21EFB8022B}" type="datetimeFigureOut">
              <a:rPr lang="en-NZ" smtClean="0"/>
              <a:t>5/09/2015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B28665E-4F1D-4AF4-BD02-325E3A91B60A}" type="slidenum">
              <a:rPr lang="en-NZ" smtClean="0"/>
              <a:t>‹#›</a:t>
            </a:fld>
            <a:endParaRPr lang="en-NZ"/>
          </a:p>
        </p:txBody>
      </p:sp>
    </p:spTree>
    <p:extLst>
      <p:ext uri="{BB962C8B-B14F-4D97-AF65-F5344CB8AC3E}">
        <p14:creationId xmlns:p14="http://schemas.microsoft.com/office/powerpoint/2010/main" val="2822845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6470F3-0178-4815-AD0C-EC21EFB8022B}" type="datetimeFigureOut">
              <a:rPr lang="en-NZ" smtClean="0"/>
              <a:t>5/09/2015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B28665E-4F1D-4AF4-BD02-325E3A91B60A}" type="slidenum">
              <a:rPr lang="en-NZ" smtClean="0"/>
              <a:t>‹#›</a:t>
            </a:fld>
            <a:endParaRPr lang="en-NZ"/>
          </a:p>
        </p:txBody>
      </p:sp>
    </p:spTree>
    <p:extLst>
      <p:ext uri="{BB962C8B-B14F-4D97-AF65-F5344CB8AC3E}">
        <p14:creationId xmlns:p14="http://schemas.microsoft.com/office/powerpoint/2010/main" val="355537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6470F3-0178-4815-AD0C-EC21EFB8022B}" type="datetimeFigureOut">
              <a:rPr lang="en-NZ" smtClean="0"/>
              <a:t>5/09/2015</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8665E-4F1D-4AF4-BD02-325E3A91B60A}" type="slidenum">
              <a:rPr lang="en-NZ" smtClean="0"/>
              <a:t>‹#›</a:t>
            </a:fld>
            <a:endParaRPr lang="en-NZ"/>
          </a:p>
        </p:txBody>
      </p:sp>
    </p:spTree>
    <p:extLst>
      <p:ext uri="{BB962C8B-B14F-4D97-AF65-F5344CB8AC3E}">
        <p14:creationId xmlns:p14="http://schemas.microsoft.com/office/powerpoint/2010/main" val="1066836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taiuru.maori.nz/"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maoridictionary.co.nz/"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maoridictionary.co.nz/"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Awareness of the need for an  Indigenous Knowledge Notice: A digital perspective.</a:t>
            </a:r>
            <a:endParaRPr lang="en-NZ" dirty="0"/>
          </a:p>
        </p:txBody>
      </p:sp>
      <p:sp>
        <p:nvSpPr>
          <p:cNvPr id="3" name="Subtitle 2"/>
          <p:cNvSpPr>
            <a:spLocks noGrp="1"/>
          </p:cNvSpPr>
          <p:nvPr>
            <p:ph type="subTitle" idx="1"/>
          </p:nvPr>
        </p:nvSpPr>
        <p:spPr/>
        <p:txBody>
          <a:bodyPr/>
          <a:lstStyle/>
          <a:p>
            <a:endParaRPr lang="en-NZ" dirty="0"/>
          </a:p>
        </p:txBody>
      </p:sp>
      <p:sp>
        <p:nvSpPr>
          <p:cNvPr id="4" name="TextBox 3"/>
          <p:cNvSpPr txBox="1"/>
          <p:nvPr/>
        </p:nvSpPr>
        <p:spPr>
          <a:xfrm>
            <a:off x="8662737" y="6320589"/>
            <a:ext cx="3529263" cy="923330"/>
          </a:xfrm>
          <a:prstGeom prst="rect">
            <a:avLst/>
          </a:prstGeom>
          <a:noFill/>
        </p:spPr>
        <p:txBody>
          <a:bodyPr wrap="square" rtlCol="0">
            <a:spAutoFit/>
          </a:bodyPr>
          <a:lstStyle/>
          <a:p>
            <a:r>
              <a:rPr lang="en-US" dirty="0" smtClean="0"/>
              <a:t>NZ IR Community Day 2015</a:t>
            </a:r>
          </a:p>
          <a:p>
            <a:r>
              <a:rPr lang="en-US" dirty="0" smtClean="0"/>
              <a:t>Canterbury University</a:t>
            </a:r>
            <a:endParaRPr lang="en-NZ" dirty="0" smtClean="0"/>
          </a:p>
          <a:p>
            <a:endParaRPr lang="en-NZ" dirty="0"/>
          </a:p>
        </p:txBody>
      </p:sp>
    </p:spTree>
    <p:extLst>
      <p:ext uri="{BB962C8B-B14F-4D97-AF65-F5344CB8AC3E}">
        <p14:creationId xmlns:p14="http://schemas.microsoft.com/office/powerpoint/2010/main" val="928908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txBox="1">
            <a:spLocks noGrp="1"/>
          </p:cNvSpPr>
          <p:nvPr>
            <p:ph type="subTitle" idx="4294967295"/>
          </p:nvPr>
        </p:nvSpPr>
        <p:spPr>
          <a:xfrm>
            <a:off x="1980739" y="501962"/>
            <a:ext cx="8034003" cy="4886372"/>
          </a:xfrm>
        </p:spPr>
        <p:txBody>
          <a:bodyPr anchor="ctr"/>
          <a:lstStyle/>
          <a:p>
            <a:pPr lvl="0" algn="ctr"/>
            <a:r>
              <a:rPr lang="en-US" sz="7258" dirty="0">
                <a:solidFill>
                  <a:schemeClr val="accent6">
                    <a:lumMod val="75000"/>
                  </a:schemeClr>
                </a:solidFill>
              </a:rPr>
              <a:t>Digital C</a:t>
            </a:r>
            <a:r>
              <a:rPr lang="en-US" sz="7258" dirty="0" smtClean="0">
                <a:solidFill>
                  <a:schemeClr val="accent6">
                    <a:lumMod val="75000"/>
                  </a:schemeClr>
                </a:solidFill>
              </a:rPr>
              <a:t>olonialism</a:t>
            </a:r>
            <a:endParaRPr lang="en-US" sz="7258" dirty="0">
              <a:solidFill>
                <a:schemeClr val="accent6">
                  <a:lumMod val="75000"/>
                </a:schemeClr>
              </a:solidFill>
            </a:endParaRPr>
          </a:p>
        </p:txBody>
      </p:sp>
    </p:spTree>
    <p:extLst>
      <p:ext uri="{BB962C8B-B14F-4D97-AF65-F5344CB8AC3E}">
        <p14:creationId xmlns:p14="http://schemas.microsoft.com/office/powerpoint/2010/main" val="1365288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Clr>
                <a:srgbClr val="FF3333"/>
              </a:buClr>
              <a:buSzPct val="45000"/>
              <a:buFont typeface="StarSymbol"/>
              <a:buChar char=""/>
            </a:pPr>
            <a:r>
              <a:rPr lang="en-US" dirty="0" smtClean="0">
                <a:solidFill>
                  <a:schemeClr val="tx1"/>
                </a:solidFill>
              </a:rPr>
              <a:t>Digital Colonialism</a:t>
            </a:r>
            <a:endParaRPr lang="en-US" dirty="0">
              <a:solidFill>
                <a:schemeClr val="tx1"/>
              </a:solidFill>
            </a:endParaRPr>
          </a:p>
        </p:txBody>
      </p:sp>
      <p:sp>
        <p:nvSpPr>
          <p:cNvPr id="3" name="Text Placeholder 2"/>
          <p:cNvSpPr txBox="1">
            <a:spLocks noGrp="1"/>
          </p:cNvSpPr>
          <p:nvPr>
            <p:ph type="body" idx="4294967295"/>
          </p:nvPr>
        </p:nvSpPr>
        <p:spPr>
          <a:xfrm>
            <a:off x="2242008" y="1796221"/>
            <a:ext cx="7511466" cy="5788727"/>
          </a:xfrm>
        </p:spPr>
        <p:txBody>
          <a:bodyPr/>
          <a:lstStyle/>
          <a:p>
            <a:pPr lvl="0"/>
            <a:r>
              <a:rPr lang="en-US" dirty="0" smtClean="0"/>
              <a:t>A dominant culture enforcing its power and influence onto a minority culture to digitize knowledge that is traditionally reserved for different levels of a hierarchical closed society, or information that was published with the sole intent of remaining in the one format such as radio or print.</a:t>
            </a:r>
            <a:endParaRPr lang="en-US" dirty="0"/>
          </a:p>
        </p:txBody>
      </p:sp>
    </p:spTree>
    <p:extLst>
      <p:ext uri="{BB962C8B-B14F-4D97-AF65-F5344CB8AC3E}">
        <p14:creationId xmlns:p14="http://schemas.microsoft.com/office/powerpoint/2010/main" val="2070783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Clr>
                <a:srgbClr val="FF3333"/>
              </a:buClr>
              <a:buSzPct val="45000"/>
              <a:buFont typeface="StarSymbol"/>
              <a:buChar char=""/>
            </a:pPr>
            <a:r>
              <a:rPr lang="en-US" dirty="0" smtClean="0">
                <a:solidFill>
                  <a:schemeClr val="tx1"/>
                </a:solidFill>
              </a:rPr>
              <a:t>Digital Colonialism (2)</a:t>
            </a:r>
            <a:endParaRPr lang="en-US" dirty="0">
              <a:solidFill>
                <a:schemeClr val="tx1"/>
              </a:solidFill>
            </a:endParaRPr>
          </a:p>
        </p:txBody>
      </p:sp>
      <p:sp>
        <p:nvSpPr>
          <p:cNvPr id="3" name="Text Placeholder 2"/>
          <p:cNvSpPr txBox="1">
            <a:spLocks noGrp="1"/>
          </p:cNvSpPr>
          <p:nvPr>
            <p:ph type="body" idx="4294967295"/>
          </p:nvPr>
        </p:nvSpPr>
        <p:spPr>
          <a:xfrm>
            <a:off x="2242008" y="1796221"/>
            <a:ext cx="7511466" cy="5788727"/>
          </a:xfrm>
        </p:spPr>
        <p:txBody>
          <a:bodyPr/>
          <a:lstStyle/>
          <a:p>
            <a:pPr lvl="0"/>
            <a:r>
              <a:rPr lang="en-US" dirty="0" smtClean="0"/>
              <a:t>A blatant disregard for the ownership of the data and the digitized format, nor the dissemination.</a:t>
            </a:r>
          </a:p>
          <a:p>
            <a:pPr lvl="0"/>
            <a:endParaRPr lang="en-US" dirty="0"/>
          </a:p>
          <a:p>
            <a:pPr lvl="0"/>
            <a:r>
              <a:rPr lang="en-US" dirty="0" smtClean="0"/>
              <a:t>Digital data that becomes the topic of data sovereignty.</a:t>
            </a:r>
          </a:p>
          <a:p>
            <a:pPr lvl="0"/>
            <a:endParaRPr lang="en-US" dirty="0"/>
          </a:p>
          <a:p>
            <a:pPr lvl="0"/>
            <a:r>
              <a:rPr lang="en-US" dirty="0" smtClean="0"/>
              <a:t>Conglomerates and government who use their influence to digitize data as they want.</a:t>
            </a:r>
            <a:endParaRPr lang="en-US" dirty="0"/>
          </a:p>
        </p:txBody>
      </p:sp>
    </p:spTree>
    <p:extLst>
      <p:ext uri="{BB962C8B-B14F-4D97-AF65-F5344CB8AC3E}">
        <p14:creationId xmlns:p14="http://schemas.microsoft.com/office/powerpoint/2010/main" val="13473084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Clr>
                <a:srgbClr val="FF3333"/>
              </a:buClr>
              <a:buSzPct val="45000"/>
              <a:buFont typeface="StarSymbol"/>
              <a:buChar char=""/>
            </a:pPr>
            <a:r>
              <a:rPr lang="en-US" dirty="0" smtClean="0">
                <a:solidFill>
                  <a:schemeClr val="tx1"/>
                </a:solidFill>
              </a:rPr>
              <a:t>Digital Colonialism</a:t>
            </a:r>
            <a:endParaRPr lang="en-US" dirty="0">
              <a:solidFill>
                <a:schemeClr val="tx1"/>
              </a:solidFill>
            </a:endParaRPr>
          </a:p>
        </p:txBody>
      </p:sp>
      <p:sp>
        <p:nvSpPr>
          <p:cNvPr id="3" name="Text Placeholder 2"/>
          <p:cNvSpPr txBox="1">
            <a:spLocks noGrp="1"/>
          </p:cNvSpPr>
          <p:nvPr>
            <p:ph type="body" idx="4294967295"/>
          </p:nvPr>
        </p:nvSpPr>
        <p:spPr>
          <a:xfrm>
            <a:off x="2242008" y="1796221"/>
            <a:ext cx="7511466" cy="5788727"/>
          </a:xfrm>
        </p:spPr>
        <p:txBody>
          <a:bodyPr/>
          <a:lstStyle/>
          <a:p>
            <a:pPr lvl="0" algn="ctr"/>
            <a:r>
              <a:rPr lang="en-US" sz="5988" dirty="0">
                <a:solidFill>
                  <a:srgbClr val="FF0000"/>
                </a:solidFill>
              </a:rPr>
              <a:t>Don’t Digitize Indigenous knowledge without consultation</a:t>
            </a:r>
          </a:p>
        </p:txBody>
      </p:sp>
    </p:spTree>
    <p:extLst>
      <p:ext uri="{BB962C8B-B14F-4D97-AF65-F5344CB8AC3E}">
        <p14:creationId xmlns:p14="http://schemas.microsoft.com/office/powerpoint/2010/main" val="4220681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txBox="1">
            <a:spLocks noGrp="1"/>
          </p:cNvSpPr>
          <p:nvPr>
            <p:ph type="subTitle" idx="4294967295"/>
          </p:nvPr>
        </p:nvSpPr>
        <p:spPr>
          <a:xfrm>
            <a:off x="1980739" y="501962"/>
            <a:ext cx="8034003" cy="4886372"/>
          </a:xfrm>
        </p:spPr>
        <p:txBody>
          <a:bodyPr anchor="ctr"/>
          <a:lstStyle/>
          <a:p>
            <a:pPr lvl="0" algn="ctr"/>
            <a:r>
              <a:rPr lang="en-US" sz="7258" dirty="0">
                <a:solidFill>
                  <a:schemeClr val="accent6">
                    <a:lumMod val="75000"/>
                  </a:schemeClr>
                </a:solidFill>
              </a:rPr>
              <a:t>Data Sovereignty </a:t>
            </a:r>
          </a:p>
        </p:txBody>
      </p:sp>
    </p:spTree>
    <p:extLst>
      <p:ext uri="{BB962C8B-B14F-4D97-AF65-F5344CB8AC3E}">
        <p14:creationId xmlns:p14="http://schemas.microsoft.com/office/powerpoint/2010/main" val="126090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Clr>
                <a:srgbClr val="FF3333"/>
              </a:buClr>
              <a:buSzPct val="45000"/>
              <a:buFont typeface="StarSymbol"/>
              <a:buChar char=""/>
            </a:pPr>
            <a:r>
              <a:rPr lang="en-US" dirty="0" smtClean="0">
                <a:solidFill>
                  <a:schemeClr val="tx1"/>
                </a:solidFill>
              </a:rPr>
              <a:t>Data Sovereignty </a:t>
            </a:r>
            <a:endParaRPr lang="en-US" dirty="0">
              <a:solidFill>
                <a:schemeClr val="tx1"/>
              </a:solidFill>
            </a:endParaRPr>
          </a:p>
        </p:txBody>
      </p:sp>
      <p:sp>
        <p:nvSpPr>
          <p:cNvPr id="3" name="Text Placeholder 2"/>
          <p:cNvSpPr txBox="1">
            <a:spLocks noGrp="1"/>
          </p:cNvSpPr>
          <p:nvPr>
            <p:ph type="body" idx="4294967295"/>
          </p:nvPr>
        </p:nvSpPr>
        <p:spPr>
          <a:xfrm>
            <a:off x="2242008" y="1796221"/>
            <a:ext cx="7511466" cy="5788727"/>
          </a:xfrm>
        </p:spPr>
        <p:txBody>
          <a:bodyPr/>
          <a:lstStyle/>
          <a:p>
            <a:pPr marL="466618" indent="-466618">
              <a:buFont typeface="+mj-lt"/>
              <a:buAutoNum type="arabicPeriod"/>
            </a:pPr>
            <a:r>
              <a:rPr lang="en-US" dirty="0" smtClean="0"/>
              <a:t>Wherever </a:t>
            </a:r>
            <a:r>
              <a:rPr lang="en-US" dirty="0"/>
              <a:t>your digital information is stored, it is subject to the laws, or legal jurisdiction, of the country in which it resides</a:t>
            </a:r>
            <a:r>
              <a:rPr lang="en-US" dirty="0" smtClean="0"/>
              <a:t>.</a:t>
            </a:r>
          </a:p>
          <a:p>
            <a:pPr marL="466618" indent="-466618">
              <a:buFont typeface="+mj-lt"/>
              <a:buAutoNum type="arabicPeriod"/>
            </a:pPr>
            <a:r>
              <a:rPr lang="en-US" dirty="0" smtClean="0"/>
              <a:t>Indigenous Peoples expect their knowledge to be held in their own country and to be secure.</a:t>
            </a:r>
          </a:p>
          <a:p>
            <a:pPr lvl="0"/>
            <a:endParaRPr lang="en-US" dirty="0"/>
          </a:p>
          <a:p>
            <a:pPr lvl="0"/>
            <a:endParaRPr lang="en-US" dirty="0"/>
          </a:p>
        </p:txBody>
      </p:sp>
    </p:spTree>
    <p:extLst>
      <p:ext uri="{BB962C8B-B14F-4D97-AF65-F5344CB8AC3E}">
        <p14:creationId xmlns:p14="http://schemas.microsoft.com/office/powerpoint/2010/main" val="2117678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Clr>
                <a:srgbClr val="FF3333"/>
              </a:buClr>
              <a:buSzPct val="45000"/>
              <a:buFont typeface="StarSymbol"/>
              <a:buChar char=""/>
            </a:pPr>
            <a:r>
              <a:rPr lang="en-US" dirty="0" smtClean="0">
                <a:solidFill>
                  <a:schemeClr val="tx1"/>
                </a:solidFill>
              </a:rPr>
              <a:t>Data Sovereignty </a:t>
            </a:r>
            <a:endParaRPr lang="en-US" dirty="0">
              <a:solidFill>
                <a:schemeClr val="tx1"/>
              </a:solidFill>
            </a:endParaRPr>
          </a:p>
        </p:txBody>
      </p:sp>
      <p:sp>
        <p:nvSpPr>
          <p:cNvPr id="3" name="Text Placeholder 2"/>
          <p:cNvSpPr txBox="1">
            <a:spLocks noGrp="1"/>
          </p:cNvSpPr>
          <p:nvPr>
            <p:ph type="body" idx="4294967295"/>
          </p:nvPr>
        </p:nvSpPr>
        <p:spPr>
          <a:xfrm>
            <a:off x="2242008" y="1796221"/>
            <a:ext cx="7511466" cy="5788727"/>
          </a:xfrm>
        </p:spPr>
        <p:txBody>
          <a:bodyPr/>
          <a:lstStyle/>
          <a:p>
            <a:pPr lvl="0"/>
            <a:r>
              <a:rPr lang="en-US" dirty="0" smtClean="0"/>
              <a:t>The USA PATRIOT Act of 2001, and the US PATRIOT Improvement and Reauthorization Act of 2005, permit U.S. government agencies to access any information stored within the U.S. legal jurisdiction without your permission or notification to you. This includes data held by any U.S. organization which may hold your data in a country other than the USA.</a:t>
            </a:r>
          </a:p>
          <a:p>
            <a:pPr lvl="0"/>
            <a:endParaRPr lang="en-US" dirty="0" smtClean="0"/>
          </a:p>
          <a:p>
            <a:pPr lvl="0"/>
            <a:endParaRPr lang="en-US" dirty="0"/>
          </a:p>
        </p:txBody>
      </p:sp>
    </p:spTree>
    <p:extLst>
      <p:ext uri="{BB962C8B-B14F-4D97-AF65-F5344CB8AC3E}">
        <p14:creationId xmlns:p14="http://schemas.microsoft.com/office/powerpoint/2010/main" val="3409288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Clr>
                <a:srgbClr val="FF3333"/>
              </a:buClr>
              <a:buSzPct val="45000"/>
              <a:buFont typeface="StarSymbol"/>
              <a:buChar char=""/>
            </a:pPr>
            <a:r>
              <a:rPr lang="en-US" dirty="0" smtClean="0">
                <a:solidFill>
                  <a:schemeClr val="tx1"/>
                </a:solidFill>
              </a:rPr>
              <a:t>Indigenous Data Sovereignty </a:t>
            </a:r>
            <a:endParaRPr lang="en-US" dirty="0">
              <a:solidFill>
                <a:schemeClr val="tx1"/>
              </a:solidFill>
            </a:endParaRPr>
          </a:p>
        </p:txBody>
      </p:sp>
      <p:sp>
        <p:nvSpPr>
          <p:cNvPr id="3" name="Text Placeholder 2"/>
          <p:cNvSpPr txBox="1">
            <a:spLocks noGrp="1"/>
          </p:cNvSpPr>
          <p:nvPr>
            <p:ph type="body" idx="4294967295"/>
          </p:nvPr>
        </p:nvSpPr>
        <p:spPr>
          <a:xfrm>
            <a:off x="838200" y="1631464"/>
            <a:ext cx="7511466" cy="5788727"/>
          </a:xfrm>
        </p:spPr>
        <p:txBody>
          <a:bodyPr/>
          <a:lstStyle/>
          <a:p>
            <a:pPr lvl="0"/>
            <a:r>
              <a:rPr lang="en-US" dirty="0" err="1" smtClean="0"/>
              <a:t>Tapu</a:t>
            </a:r>
            <a:r>
              <a:rPr lang="en-US" dirty="0" smtClean="0"/>
              <a:t> information should not be housed overseas and in unknown places </a:t>
            </a:r>
          </a:p>
          <a:p>
            <a:pPr lvl="0"/>
            <a:r>
              <a:rPr lang="en-US" dirty="0" smtClean="0"/>
              <a:t>Ethnographers have </a:t>
            </a:r>
            <a:r>
              <a:rPr lang="en-US" dirty="0" err="1" smtClean="0"/>
              <a:t>Christianised</a:t>
            </a:r>
            <a:r>
              <a:rPr lang="en-US" dirty="0" smtClean="0"/>
              <a:t> Māori traditions to the point that we have lost the real meaning.</a:t>
            </a:r>
          </a:p>
          <a:p>
            <a:pPr lvl="0"/>
            <a:r>
              <a:rPr lang="en-US" dirty="0" smtClean="0"/>
              <a:t>Information shared in Social Media</a:t>
            </a:r>
          </a:p>
          <a:p>
            <a:pPr lvl="0"/>
            <a:r>
              <a:rPr lang="en-US" dirty="0" smtClean="0"/>
              <a:t>There are no laws to protect Indigenous IP. </a:t>
            </a:r>
          </a:p>
          <a:p>
            <a:pPr lvl="0"/>
            <a:endParaRPr lang="en-US" dirty="0"/>
          </a:p>
        </p:txBody>
      </p:sp>
    </p:spTree>
    <p:extLst>
      <p:ext uri="{BB962C8B-B14F-4D97-AF65-F5344CB8AC3E}">
        <p14:creationId xmlns:p14="http://schemas.microsoft.com/office/powerpoint/2010/main" val="532396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Clr>
                <a:srgbClr val="FF3333"/>
              </a:buClr>
              <a:buSzPct val="45000"/>
              <a:buFont typeface="StarSymbol"/>
              <a:buChar char=""/>
            </a:pPr>
            <a:r>
              <a:rPr lang="en-US" dirty="0" err="1" smtClean="0">
                <a:solidFill>
                  <a:schemeClr val="tx1"/>
                </a:solidFill>
              </a:rPr>
              <a:t>Digitising</a:t>
            </a:r>
            <a:r>
              <a:rPr lang="en-US" dirty="0" smtClean="0">
                <a:solidFill>
                  <a:schemeClr val="tx1"/>
                </a:solidFill>
              </a:rPr>
              <a:t> Books</a:t>
            </a:r>
            <a:endParaRPr lang="en-US" dirty="0">
              <a:solidFill>
                <a:schemeClr val="tx1"/>
              </a:solidFill>
            </a:endParaRPr>
          </a:p>
        </p:txBody>
      </p:sp>
      <p:sp>
        <p:nvSpPr>
          <p:cNvPr id="3" name="Text Placeholder 2"/>
          <p:cNvSpPr txBox="1">
            <a:spLocks noGrp="1"/>
          </p:cNvSpPr>
          <p:nvPr>
            <p:ph type="body" idx="4294967295"/>
          </p:nvPr>
        </p:nvSpPr>
        <p:spPr>
          <a:xfrm>
            <a:off x="838200" y="1631464"/>
            <a:ext cx="7511466" cy="5788727"/>
          </a:xfrm>
        </p:spPr>
        <p:txBody>
          <a:bodyPr/>
          <a:lstStyle/>
          <a:p>
            <a:pPr lvl="0"/>
            <a:r>
              <a:rPr lang="en-US" dirty="0" smtClean="0"/>
              <a:t>Informants gave </a:t>
            </a:r>
            <a:r>
              <a:rPr lang="en-US" dirty="0" err="1" smtClean="0"/>
              <a:t>tapu</a:t>
            </a:r>
            <a:r>
              <a:rPr lang="en-US" dirty="0" smtClean="0"/>
              <a:t> information for paper medium created by metal plates. A limited distribution</a:t>
            </a:r>
          </a:p>
          <a:p>
            <a:pPr lvl="0"/>
            <a:r>
              <a:rPr lang="en-US" dirty="0" smtClean="0"/>
              <a:t>Many books have an </a:t>
            </a:r>
            <a:r>
              <a:rPr lang="en-US" dirty="0" err="1" smtClean="0"/>
              <a:t>atua</a:t>
            </a:r>
            <a:endParaRPr lang="en-US" dirty="0" smtClean="0"/>
          </a:p>
          <a:p>
            <a:pPr lvl="0"/>
            <a:r>
              <a:rPr lang="en-US" dirty="0" smtClean="0"/>
              <a:t>Informants had no idea of the Internet and information flow (veins in </a:t>
            </a:r>
            <a:r>
              <a:rPr lang="en-US" dirty="0" err="1" smtClean="0"/>
              <a:t>Papatuanuku</a:t>
            </a:r>
            <a:r>
              <a:rPr lang="en-US" dirty="0" smtClean="0"/>
              <a:t>) </a:t>
            </a:r>
          </a:p>
          <a:p>
            <a:pPr lvl="0"/>
            <a:r>
              <a:rPr lang="en-US" dirty="0" smtClean="0"/>
              <a:t>Virtual Reality is here and </a:t>
            </a:r>
            <a:r>
              <a:rPr lang="en-US" dirty="0" err="1" smtClean="0"/>
              <a:t>tangi</a:t>
            </a:r>
            <a:r>
              <a:rPr lang="en-US" dirty="0" smtClean="0"/>
              <a:t> can be made into VR</a:t>
            </a:r>
            <a:endParaRPr lang="en-US" dirty="0"/>
          </a:p>
        </p:txBody>
      </p:sp>
    </p:spTree>
    <p:extLst>
      <p:ext uri="{BB962C8B-B14F-4D97-AF65-F5344CB8AC3E}">
        <p14:creationId xmlns:p14="http://schemas.microsoft.com/office/powerpoint/2010/main" val="3926936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Clr>
                <a:srgbClr val="FF3333"/>
              </a:buClr>
              <a:buSzPct val="45000"/>
              <a:buFont typeface="StarSymbol"/>
              <a:buChar char=""/>
            </a:pPr>
            <a:r>
              <a:rPr lang="en-US" dirty="0" smtClean="0">
                <a:solidFill>
                  <a:schemeClr val="tx1"/>
                </a:solidFill>
              </a:rPr>
              <a:t>Data Ownership </a:t>
            </a:r>
            <a:endParaRPr lang="en-US" dirty="0">
              <a:solidFill>
                <a:schemeClr val="tx1"/>
              </a:solidFill>
            </a:endParaRPr>
          </a:p>
        </p:txBody>
      </p:sp>
      <p:sp>
        <p:nvSpPr>
          <p:cNvPr id="3" name="Text Placeholder 2"/>
          <p:cNvSpPr txBox="1">
            <a:spLocks noGrp="1"/>
          </p:cNvSpPr>
          <p:nvPr>
            <p:ph type="body" idx="4294967295"/>
          </p:nvPr>
        </p:nvSpPr>
        <p:spPr>
          <a:xfrm>
            <a:off x="2242008" y="1796221"/>
            <a:ext cx="7511466" cy="5788727"/>
          </a:xfrm>
        </p:spPr>
        <p:txBody>
          <a:bodyPr/>
          <a:lstStyle/>
          <a:p>
            <a:pPr lvl="0"/>
            <a:r>
              <a:rPr lang="en-US" dirty="0" smtClean="0"/>
              <a:t>Social media grant </a:t>
            </a:r>
            <a:r>
              <a:rPr lang="en-US" dirty="0"/>
              <a:t>extremely broad rights over your content… With these terms companies are saying 'you own your content, but we can just use it however we want.'"</a:t>
            </a:r>
          </a:p>
        </p:txBody>
      </p:sp>
    </p:spTree>
    <p:extLst>
      <p:ext uri="{BB962C8B-B14F-4D97-AF65-F5344CB8AC3E}">
        <p14:creationId xmlns:p14="http://schemas.microsoft.com/office/powerpoint/2010/main" val="2304004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4508" y="105577"/>
            <a:ext cx="8642164" cy="3191451"/>
          </a:xfrm>
          <a:prstGeom prst="rect">
            <a:avLst/>
          </a:prstGeom>
        </p:spPr>
        <p:txBody>
          <a:bodyPr wrap="square">
            <a:spAutoFit/>
          </a:bodyPr>
          <a:lstStyle/>
          <a:p>
            <a:r>
              <a:rPr lang="en-NZ" sz="1633" dirty="0">
                <a:solidFill>
                  <a:srgbClr val="333333"/>
                </a:solidFill>
                <a:latin typeface="Albany"/>
              </a:rPr>
              <a:t>This work is licensed under a Creative Commons Attribution 3.0 New Zealand License. Except as otherwise specified, this is the copyright of Karaitiana N </a:t>
            </a:r>
            <a:r>
              <a:rPr lang="en-NZ" sz="1633" dirty="0" err="1">
                <a:solidFill>
                  <a:srgbClr val="333333"/>
                </a:solidFill>
                <a:latin typeface="Albany"/>
              </a:rPr>
              <a:t>Taiuru</a:t>
            </a:r>
            <a:r>
              <a:rPr lang="en-NZ" sz="1633" dirty="0">
                <a:solidFill>
                  <a:srgbClr val="333333"/>
                </a:solidFill>
                <a:latin typeface="Albany"/>
              </a:rPr>
              <a:t> and is licensed under a Creative Commons Attribution 3.0 New Zealand Licence. In essence, you are free to copy, distribute and adapt the work (including commercial use of the work), as long as you attribute the work to Karaitiana </a:t>
            </a:r>
            <a:r>
              <a:rPr lang="en-NZ" sz="1633" dirty="0" err="1">
                <a:solidFill>
                  <a:srgbClr val="333333"/>
                </a:solidFill>
                <a:latin typeface="Albany"/>
              </a:rPr>
              <a:t>Taiuru</a:t>
            </a:r>
            <a:r>
              <a:rPr lang="en-NZ" sz="1633" dirty="0">
                <a:solidFill>
                  <a:srgbClr val="333333"/>
                </a:solidFill>
                <a:latin typeface="Albany"/>
              </a:rPr>
              <a:t> and abide by the other licence terms on this site.</a:t>
            </a:r>
            <a:endParaRPr lang="en-NZ" sz="1814" dirty="0">
              <a:solidFill>
                <a:srgbClr val="333333"/>
              </a:solidFill>
              <a:latin typeface="Albany"/>
            </a:endParaRPr>
          </a:p>
          <a:p>
            <a:endParaRPr lang="en-NZ" sz="1814" dirty="0">
              <a:solidFill>
                <a:srgbClr val="333333"/>
              </a:solidFill>
              <a:latin typeface="Albany"/>
            </a:endParaRPr>
          </a:p>
          <a:p>
            <a:r>
              <a:rPr lang="en-NZ" sz="1633" dirty="0">
                <a:solidFill>
                  <a:srgbClr val="333333"/>
                </a:solidFill>
                <a:latin typeface="Albany"/>
              </a:rPr>
              <a:t>This presentation was first presented by Karaitiana </a:t>
            </a:r>
            <a:r>
              <a:rPr lang="en-NZ" sz="1633" dirty="0" err="1">
                <a:solidFill>
                  <a:srgbClr val="333333"/>
                </a:solidFill>
                <a:latin typeface="Albany"/>
              </a:rPr>
              <a:t>Taiuru</a:t>
            </a:r>
            <a:r>
              <a:rPr lang="en-NZ" sz="1633" dirty="0">
                <a:solidFill>
                  <a:srgbClr val="333333"/>
                </a:solidFill>
                <a:latin typeface="Albany"/>
              </a:rPr>
              <a:t> to the Open Source/Open Society 2015 conference (Indigenous break out session) in Wellington on April 17 2015.</a:t>
            </a:r>
            <a:endParaRPr lang="en-NZ" sz="1814" dirty="0">
              <a:solidFill>
                <a:srgbClr val="333333"/>
              </a:solidFill>
              <a:latin typeface="Albany"/>
            </a:endParaRPr>
          </a:p>
          <a:p>
            <a:endParaRPr lang="en-NZ" sz="1814" dirty="0">
              <a:solidFill>
                <a:srgbClr val="333333"/>
              </a:solidFill>
              <a:latin typeface="Albany"/>
            </a:endParaRPr>
          </a:p>
          <a:p>
            <a:r>
              <a:rPr lang="en-NZ" sz="1633" dirty="0">
                <a:solidFill>
                  <a:srgbClr val="333333"/>
                </a:solidFill>
                <a:latin typeface="Albany"/>
              </a:rPr>
              <a:t>Notes from the presentation will be published separately.</a:t>
            </a:r>
            <a:endParaRPr lang="en-NZ" sz="1814" dirty="0">
              <a:solidFill>
                <a:srgbClr val="333333"/>
              </a:solidFill>
              <a:latin typeface="Albany"/>
            </a:endParaRPr>
          </a:p>
          <a:p>
            <a:endParaRPr lang="en-NZ" sz="1814" dirty="0">
              <a:solidFill>
                <a:srgbClr val="333333"/>
              </a:solidFill>
              <a:latin typeface="Albany"/>
            </a:endParaRPr>
          </a:p>
          <a:p>
            <a:r>
              <a:rPr lang="en-NZ" sz="1633" dirty="0">
                <a:solidFill>
                  <a:srgbClr val="333333"/>
                </a:solidFill>
                <a:latin typeface="Albany"/>
              </a:rPr>
              <a:t>Original source http://www.taiuru.maori.nz</a:t>
            </a:r>
            <a:endParaRPr lang="en-NZ" sz="1814" dirty="0">
              <a:solidFill>
                <a:srgbClr val="333333"/>
              </a:solidFill>
              <a:latin typeface="Albany"/>
            </a:endParaRPr>
          </a:p>
        </p:txBody>
      </p:sp>
    </p:spTree>
    <p:extLst>
      <p:ext uri="{BB962C8B-B14F-4D97-AF65-F5344CB8AC3E}">
        <p14:creationId xmlns:p14="http://schemas.microsoft.com/office/powerpoint/2010/main" val="42306264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Clr>
                <a:srgbClr val="FF3333"/>
              </a:buClr>
              <a:buSzPct val="45000"/>
              <a:buFont typeface="StarSymbol"/>
              <a:buChar char=""/>
            </a:pPr>
            <a:r>
              <a:rPr lang="en-US" dirty="0" smtClean="0">
                <a:solidFill>
                  <a:schemeClr val="tx1"/>
                </a:solidFill>
              </a:rPr>
              <a:t>Usage of images</a:t>
            </a:r>
            <a:endParaRPr lang="en-US" dirty="0">
              <a:solidFill>
                <a:schemeClr val="tx1"/>
              </a:solidFill>
            </a:endParaRPr>
          </a:p>
        </p:txBody>
      </p:sp>
      <p:sp>
        <p:nvSpPr>
          <p:cNvPr id="3" name="Text Placeholder 2"/>
          <p:cNvSpPr txBox="1">
            <a:spLocks noGrp="1"/>
          </p:cNvSpPr>
          <p:nvPr>
            <p:ph type="body" idx="4294967295"/>
          </p:nvPr>
        </p:nvSpPr>
        <p:spPr>
          <a:xfrm>
            <a:off x="2242008" y="1796221"/>
            <a:ext cx="7511466" cy="5788727"/>
          </a:xfrm>
        </p:spPr>
        <p:txBody>
          <a:bodyPr/>
          <a:lstStyle/>
          <a:p>
            <a:pPr marL="414772" indent="-414772"/>
            <a:r>
              <a:rPr lang="en-US" dirty="0" smtClean="0"/>
              <a:t>Seek Indigenous permission to use images.</a:t>
            </a:r>
          </a:p>
          <a:p>
            <a:pPr marL="414772" indent="-414772"/>
            <a:r>
              <a:rPr lang="en-US" dirty="0" smtClean="0"/>
              <a:t>Don’t copy and paste from web sites</a:t>
            </a:r>
          </a:p>
          <a:p>
            <a:pPr marL="414772" indent="-414772"/>
            <a:r>
              <a:rPr lang="en-US" dirty="0" smtClean="0"/>
              <a:t>Māori carvings and tattoos all have unique meaning</a:t>
            </a:r>
          </a:p>
          <a:p>
            <a:pPr marL="414772" indent="-414772"/>
            <a:r>
              <a:rPr lang="en-US" dirty="0" smtClean="0"/>
              <a:t>Mark of </a:t>
            </a:r>
            <a:r>
              <a:rPr lang="en-US" dirty="0" err="1" smtClean="0"/>
              <a:t>Kri</a:t>
            </a:r>
            <a:r>
              <a:rPr lang="en-US" dirty="0" smtClean="0"/>
              <a:t> resulted in an Indigenous Hacker</a:t>
            </a:r>
          </a:p>
          <a:p>
            <a:pPr lvl="0"/>
            <a:endParaRPr lang="en-US" dirty="0"/>
          </a:p>
          <a:p>
            <a:pPr lvl="0"/>
            <a:endParaRPr lang="en-US" dirty="0"/>
          </a:p>
        </p:txBody>
      </p:sp>
    </p:spTree>
    <p:extLst>
      <p:ext uri="{BB962C8B-B14F-4D97-AF65-F5344CB8AC3E}">
        <p14:creationId xmlns:p14="http://schemas.microsoft.com/office/powerpoint/2010/main" val="4072003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dirty="0">
                <a:solidFill>
                  <a:schemeClr val="tx1"/>
                </a:solidFill>
              </a:rPr>
              <a:t>About Me</a:t>
            </a:r>
          </a:p>
        </p:txBody>
      </p:sp>
      <p:sp>
        <p:nvSpPr>
          <p:cNvPr id="3" name="Text Placeholder 2"/>
          <p:cNvSpPr txBox="1">
            <a:spLocks noGrp="1"/>
          </p:cNvSpPr>
          <p:nvPr>
            <p:ph type="body" idx="4294967295"/>
          </p:nvPr>
        </p:nvSpPr>
        <p:spPr>
          <a:xfrm>
            <a:off x="2242008" y="1796221"/>
            <a:ext cx="7511466" cy="5788727"/>
          </a:xfrm>
        </p:spPr>
        <p:txBody>
          <a:bodyPr/>
          <a:lstStyle/>
          <a:p>
            <a:pPr lvl="0">
              <a:buClr>
                <a:srgbClr val="99284C"/>
              </a:buClr>
              <a:buSzPct val="75000"/>
              <a:buFont typeface="StarSymbol" pitchFamily="2"/>
              <a:buChar char=""/>
            </a:pPr>
            <a:r>
              <a:rPr lang="en-US" dirty="0" err="1"/>
              <a:t>K</a:t>
            </a:r>
            <a:r>
              <a:rPr lang="en-US" dirty="0" err="1" smtClean="0"/>
              <a:t>āi</a:t>
            </a:r>
            <a:r>
              <a:rPr lang="en-US" dirty="0" smtClean="0"/>
              <a:t> </a:t>
            </a:r>
            <a:r>
              <a:rPr lang="en-US" dirty="0" err="1"/>
              <a:t>Tahu</a:t>
            </a:r>
            <a:r>
              <a:rPr lang="en-US" dirty="0"/>
              <a:t>, </a:t>
            </a:r>
            <a:r>
              <a:rPr lang="en-US" dirty="0" err="1" smtClean="0"/>
              <a:t>Ngāti</a:t>
            </a:r>
            <a:r>
              <a:rPr lang="en-US" dirty="0" smtClean="0"/>
              <a:t> </a:t>
            </a:r>
            <a:r>
              <a:rPr lang="en-US" dirty="0" err="1" smtClean="0"/>
              <a:t>Mamoe</a:t>
            </a:r>
            <a:r>
              <a:rPr lang="en-US" dirty="0" smtClean="0"/>
              <a:t>, </a:t>
            </a:r>
            <a:r>
              <a:rPr lang="en-US" dirty="0" err="1" smtClean="0"/>
              <a:t>Waitaha</a:t>
            </a:r>
            <a:r>
              <a:rPr lang="en-US" dirty="0" smtClean="0"/>
              <a:t>, </a:t>
            </a:r>
            <a:r>
              <a:rPr lang="en-US" dirty="0" err="1" smtClean="0"/>
              <a:t>Ngāti</a:t>
            </a:r>
            <a:r>
              <a:rPr lang="en-US" dirty="0" smtClean="0"/>
              <a:t> </a:t>
            </a:r>
            <a:r>
              <a:rPr lang="en-US" dirty="0" err="1"/>
              <a:t>Kahungunu</a:t>
            </a:r>
            <a:r>
              <a:rPr lang="en-US" dirty="0"/>
              <a:t>, </a:t>
            </a:r>
            <a:r>
              <a:rPr lang="en-US" dirty="0" err="1" smtClean="0"/>
              <a:t>Ngāti</a:t>
            </a:r>
            <a:r>
              <a:rPr lang="en-US" dirty="0" smtClean="0"/>
              <a:t> </a:t>
            </a:r>
            <a:r>
              <a:rPr lang="en-US" dirty="0"/>
              <a:t>Toa</a:t>
            </a:r>
          </a:p>
          <a:p>
            <a:pPr lvl="0">
              <a:buClr>
                <a:srgbClr val="99284C"/>
              </a:buClr>
              <a:buSzPct val="75000"/>
              <a:buFont typeface="StarSymbol" pitchFamily="2"/>
              <a:buChar char=""/>
            </a:pPr>
            <a:r>
              <a:rPr lang="en-US" dirty="0" smtClean="0"/>
              <a:t>Past </a:t>
            </a:r>
            <a:r>
              <a:rPr lang="en-US" dirty="0"/>
              <a:t>20 years in ICT and Web with a focus on </a:t>
            </a:r>
            <a:r>
              <a:rPr lang="en-US" dirty="0" smtClean="0"/>
              <a:t>Māori</a:t>
            </a:r>
            <a:r>
              <a:rPr lang="en-US" dirty="0"/>
              <a:t>, Indigenous and Asia Pacific issues</a:t>
            </a:r>
          </a:p>
          <a:p>
            <a:pPr lvl="0"/>
            <a:endParaRPr lang="en-US" dirty="0"/>
          </a:p>
          <a:p>
            <a:pPr lvl="0"/>
            <a:endParaRPr lang="en-US" dirty="0"/>
          </a:p>
          <a:p>
            <a:pPr lvl="0"/>
            <a:endParaRPr lang="en-US" dirty="0"/>
          </a:p>
          <a:p>
            <a:pPr lvl="0"/>
            <a:r>
              <a:rPr lang="en-US" dirty="0">
                <a:hlinkClick r:id="rId3"/>
              </a:rPr>
              <a:t>http://www.Taiuru.Maori.nz</a:t>
            </a:r>
          </a:p>
          <a:p>
            <a:pPr lvl="0"/>
            <a:r>
              <a:rPr lang="en-US" dirty="0"/>
              <a:t>@</a:t>
            </a:r>
            <a:r>
              <a:rPr lang="en-US" dirty="0" err="1"/>
              <a:t>ktaiuru</a:t>
            </a:r>
            <a:endParaRPr lang="en-US" dirty="0"/>
          </a:p>
          <a:p>
            <a:pPr lvl="0"/>
            <a:endParaRPr lang="en-US" dirty="0"/>
          </a:p>
          <a:p>
            <a:pPr lvl="0"/>
            <a:endParaRPr lang="en-US" dirty="0"/>
          </a:p>
          <a:p>
            <a:pPr lvl="0"/>
            <a:endParaRPr lang="en-US" dirty="0"/>
          </a:p>
        </p:txBody>
      </p:sp>
    </p:spTree>
    <p:extLst>
      <p:ext uri="{BB962C8B-B14F-4D97-AF65-F5344CB8AC3E}">
        <p14:creationId xmlns:p14="http://schemas.microsoft.com/office/powerpoint/2010/main" val="2827402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dirty="0" err="1">
                <a:solidFill>
                  <a:schemeClr val="tx1"/>
                </a:solidFill>
              </a:rPr>
              <a:t>Tino</a:t>
            </a:r>
            <a:r>
              <a:rPr lang="en-US" dirty="0">
                <a:solidFill>
                  <a:schemeClr val="tx1"/>
                </a:solidFill>
              </a:rPr>
              <a:t> </a:t>
            </a:r>
            <a:r>
              <a:rPr lang="en-US" dirty="0" err="1" smtClean="0">
                <a:solidFill>
                  <a:schemeClr val="tx1"/>
                </a:solidFill>
              </a:rPr>
              <a:t>Rangatiratanga</a:t>
            </a:r>
            <a:endParaRPr lang="en-US" dirty="0">
              <a:solidFill>
                <a:schemeClr val="tx1"/>
              </a:solidFill>
            </a:endParaRPr>
          </a:p>
        </p:txBody>
      </p:sp>
      <p:sp>
        <p:nvSpPr>
          <p:cNvPr id="3" name="Text Placeholder 2"/>
          <p:cNvSpPr txBox="1">
            <a:spLocks noGrp="1"/>
          </p:cNvSpPr>
          <p:nvPr>
            <p:ph type="body" idx="4294967295"/>
          </p:nvPr>
        </p:nvSpPr>
        <p:spPr/>
        <p:txBody>
          <a:bodyPr/>
          <a:lstStyle/>
          <a:p>
            <a:pPr lvl="0">
              <a:buClr>
                <a:srgbClr val="99284C"/>
              </a:buClr>
              <a:buSzPct val="75000"/>
              <a:buFont typeface="StarSymbol" pitchFamily="2"/>
              <a:buChar char=""/>
            </a:pPr>
            <a:r>
              <a:rPr lang="en-US" dirty="0"/>
              <a:t>1. (noun) self-determination, sovereignty, autonomy, self-government, domination, rule, control, power.(</a:t>
            </a:r>
            <a:r>
              <a:rPr lang="en-US" dirty="0">
                <a:hlinkClick r:id="rId3"/>
              </a:rPr>
              <a:t>http://www.maoridictionary.co.nz</a:t>
            </a:r>
            <a:r>
              <a:rPr lang="en-US" dirty="0"/>
              <a:t>)  </a:t>
            </a:r>
          </a:p>
        </p:txBody>
      </p:sp>
    </p:spTree>
    <p:extLst>
      <p:ext uri="{BB962C8B-B14F-4D97-AF65-F5344CB8AC3E}">
        <p14:creationId xmlns:p14="http://schemas.microsoft.com/office/powerpoint/2010/main" val="2405557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txBox="1">
            <a:spLocks noGrp="1"/>
          </p:cNvSpPr>
          <p:nvPr>
            <p:ph type="subTitle" idx="4294967295"/>
          </p:nvPr>
        </p:nvSpPr>
        <p:spPr>
          <a:xfrm>
            <a:off x="1980739" y="501962"/>
            <a:ext cx="8034003" cy="4886372"/>
          </a:xfrm>
        </p:spPr>
        <p:txBody>
          <a:bodyPr anchor="ctr"/>
          <a:lstStyle/>
          <a:p>
            <a:pPr marL="0" lvl="0" indent="0" algn="ctr">
              <a:buNone/>
            </a:pPr>
            <a:r>
              <a:rPr lang="en-US" sz="7258" dirty="0">
                <a:solidFill>
                  <a:srgbClr val="336600"/>
                </a:solidFill>
              </a:rPr>
              <a:t>Whakapapa</a:t>
            </a:r>
            <a:endParaRPr lang="en-US" sz="7258" dirty="0">
              <a:solidFill>
                <a:srgbClr val="336600"/>
              </a:solidFill>
            </a:endParaRPr>
          </a:p>
        </p:txBody>
      </p:sp>
    </p:spTree>
    <p:extLst>
      <p:ext uri="{BB962C8B-B14F-4D97-AF65-F5344CB8AC3E}">
        <p14:creationId xmlns:p14="http://schemas.microsoft.com/office/powerpoint/2010/main" val="35082525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dirty="0" smtClean="0">
                <a:solidFill>
                  <a:schemeClr val="tx1"/>
                </a:solidFill>
              </a:rPr>
              <a:t>Genealogy/ </a:t>
            </a:r>
            <a:r>
              <a:rPr lang="en-US" dirty="0">
                <a:solidFill>
                  <a:schemeClr val="tx1"/>
                </a:solidFill>
              </a:rPr>
              <a:t>Whakapapa (1)</a:t>
            </a:r>
          </a:p>
        </p:txBody>
      </p:sp>
      <p:sp>
        <p:nvSpPr>
          <p:cNvPr id="3" name="Text Placeholder 2"/>
          <p:cNvSpPr txBox="1">
            <a:spLocks noGrp="1"/>
          </p:cNvSpPr>
          <p:nvPr>
            <p:ph type="body" idx="4294967295"/>
          </p:nvPr>
        </p:nvSpPr>
        <p:spPr/>
        <p:txBody>
          <a:bodyPr/>
          <a:lstStyle/>
          <a:p>
            <a:pPr lvl="0">
              <a:buClr>
                <a:srgbClr val="006600"/>
              </a:buClr>
              <a:buSzPct val="75000"/>
            </a:pPr>
            <a:r>
              <a:rPr lang="en-US" b="1" dirty="0"/>
              <a:t>4.</a:t>
            </a:r>
            <a:r>
              <a:rPr lang="en-US" dirty="0"/>
              <a:t> </a:t>
            </a:r>
            <a:r>
              <a:rPr lang="en-US" b="1" dirty="0"/>
              <a:t>(noun)</a:t>
            </a:r>
            <a:r>
              <a:rPr lang="en-US" dirty="0"/>
              <a:t> genealogy, genealogical table, lineage, descent - reciting </a:t>
            </a:r>
            <a:r>
              <a:rPr lang="en-US" i="1" dirty="0"/>
              <a:t>whakapapa</a:t>
            </a:r>
            <a:r>
              <a:rPr lang="en-US" dirty="0"/>
              <a:t> was, and is, an important skill and reflected the importance of genealogies in Māori society in terms of leadership, land and fishing rights, kinship and status. It is central to all Māori </a:t>
            </a:r>
            <a:r>
              <a:rPr lang="en-US" dirty="0" smtClean="0"/>
              <a:t>institutions….</a:t>
            </a:r>
          </a:p>
          <a:p>
            <a:pPr lvl="0">
              <a:buClr>
                <a:srgbClr val="006600"/>
              </a:buClr>
              <a:buSzPct val="75000"/>
            </a:pPr>
            <a:r>
              <a:rPr lang="en-US" dirty="0" smtClean="0">
                <a:hlinkClick r:id="rId3"/>
              </a:rPr>
              <a:t>http://www.maoridictionary.co.nz</a:t>
            </a:r>
            <a:r>
              <a:rPr lang="en-US" dirty="0" smtClean="0"/>
              <a:t>  </a:t>
            </a:r>
            <a:endParaRPr lang="en-US" dirty="0"/>
          </a:p>
        </p:txBody>
      </p:sp>
    </p:spTree>
    <p:extLst>
      <p:ext uri="{BB962C8B-B14F-4D97-AF65-F5344CB8AC3E}">
        <p14:creationId xmlns:p14="http://schemas.microsoft.com/office/powerpoint/2010/main" val="34261764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dirty="0" smtClean="0">
                <a:solidFill>
                  <a:schemeClr val="tx1"/>
                </a:solidFill>
              </a:rPr>
              <a:t>Genealogy/ </a:t>
            </a:r>
            <a:r>
              <a:rPr lang="en-US" dirty="0">
                <a:solidFill>
                  <a:schemeClr val="tx1"/>
                </a:solidFill>
              </a:rPr>
              <a:t>Whakapapa </a:t>
            </a:r>
            <a:r>
              <a:rPr lang="en-US" dirty="0" smtClean="0">
                <a:solidFill>
                  <a:schemeClr val="tx1"/>
                </a:solidFill>
              </a:rPr>
              <a:t>(2)</a:t>
            </a:r>
            <a:endParaRPr lang="en-US" dirty="0">
              <a:solidFill>
                <a:schemeClr val="tx1"/>
              </a:solidFill>
            </a:endParaRPr>
          </a:p>
        </p:txBody>
      </p:sp>
      <p:sp>
        <p:nvSpPr>
          <p:cNvPr id="3" name="Text Placeholder 2"/>
          <p:cNvSpPr txBox="1">
            <a:spLocks noGrp="1"/>
          </p:cNvSpPr>
          <p:nvPr>
            <p:ph type="body" idx="4294967295"/>
          </p:nvPr>
        </p:nvSpPr>
        <p:spPr/>
        <p:txBody>
          <a:bodyPr/>
          <a:lstStyle/>
          <a:p>
            <a:pPr lvl="0">
              <a:buClr>
                <a:srgbClr val="336600"/>
              </a:buClr>
              <a:buSzPct val="75000"/>
              <a:buFont typeface="StarSymbol" pitchFamily="2"/>
              <a:buChar char=""/>
            </a:pPr>
            <a:r>
              <a:rPr lang="en-US" dirty="0"/>
              <a:t>All </a:t>
            </a:r>
            <a:r>
              <a:rPr lang="en-US" dirty="0" smtClean="0"/>
              <a:t>Māori </a:t>
            </a:r>
            <a:r>
              <a:rPr lang="en-US" dirty="0"/>
              <a:t>Iwi now face an issue of recording genealogies in a cultural sensitive </a:t>
            </a:r>
            <a:r>
              <a:rPr lang="en-US" dirty="0" smtClean="0"/>
              <a:t>manner</a:t>
            </a:r>
            <a:endParaRPr lang="en-US" dirty="0"/>
          </a:p>
          <a:p>
            <a:pPr lvl="0">
              <a:buClr>
                <a:srgbClr val="336600"/>
              </a:buClr>
              <a:buSzPct val="75000"/>
              <a:buFont typeface="StarSymbol" pitchFamily="2"/>
              <a:buChar char=""/>
            </a:pPr>
            <a:r>
              <a:rPr lang="en-US" dirty="0"/>
              <a:t>IP must fully remain with </a:t>
            </a:r>
            <a:r>
              <a:rPr lang="en-US" dirty="0" smtClean="0"/>
              <a:t>Iwi, </a:t>
            </a:r>
            <a:r>
              <a:rPr lang="en-US" dirty="0" err="1" smtClean="0"/>
              <a:t>hāpū</a:t>
            </a:r>
            <a:r>
              <a:rPr lang="en-US" dirty="0" smtClean="0"/>
              <a:t> and </a:t>
            </a:r>
            <a:r>
              <a:rPr lang="en-US" dirty="0" err="1" smtClean="0"/>
              <a:t>whānau</a:t>
            </a:r>
            <a:endParaRPr lang="en-US" dirty="0"/>
          </a:p>
          <a:p>
            <a:pPr lvl="0">
              <a:buClr>
                <a:srgbClr val="336600"/>
              </a:buClr>
              <a:buSzPct val="75000"/>
              <a:buFont typeface="StarSymbol" pitchFamily="2"/>
              <a:buChar char=""/>
            </a:pPr>
            <a:r>
              <a:rPr lang="en-US" dirty="0"/>
              <a:t>Systems must be culturally sensitive</a:t>
            </a:r>
          </a:p>
          <a:p>
            <a:pPr lvl="0">
              <a:buClr>
                <a:srgbClr val="336600"/>
              </a:buClr>
              <a:buSzPct val="75000"/>
              <a:buFont typeface="StarSymbol" pitchFamily="2"/>
              <a:buChar char=""/>
            </a:pPr>
            <a:r>
              <a:rPr lang="en-US" dirty="0"/>
              <a:t>Indigenous view that images and names have spiritual connections.</a:t>
            </a:r>
          </a:p>
        </p:txBody>
      </p:sp>
    </p:spTree>
    <p:extLst>
      <p:ext uri="{BB962C8B-B14F-4D97-AF65-F5344CB8AC3E}">
        <p14:creationId xmlns:p14="http://schemas.microsoft.com/office/powerpoint/2010/main" val="36518715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dirty="0" smtClean="0">
                <a:solidFill>
                  <a:schemeClr val="tx1"/>
                </a:solidFill>
              </a:rPr>
              <a:t>Gods – </a:t>
            </a:r>
            <a:r>
              <a:rPr lang="en-US" dirty="0" err="1" smtClean="0">
                <a:solidFill>
                  <a:schemeClr val="tx1"/>
                </a:solidFill>
              </a:rPr>
              <a:t>Atua</a:t>
            </a:r>
            <a:r>
              <a:rPr lang="en-US" dirty="0" smtClean="0">
                <a:solidFill>
                  <a:schemeClr val="tx1"/>
                </a:solidFill>
              </a:rPr>
              <a:t> in the digital world</a:t>
            </a:r>
            <a:endParaRPr lang="en-US" dirty="0">
              <a:solidFill>
                <a:schemeClr val="tx1"/>
              </a:solidFill>
            </a:endParaRPr>
          </a:p>
        </p:txBody>
      </p:sp>
      <p:sp>
        <p:nvSpPr>
          <p:cNvPr id="3" name="Text Placeholder 2"/>
          <p:cNvSpPr txBox="1">
            <a:spLocks noGrp="1"/>
          </p:cNvSpPr>
          <p:nvPr>
            <p:ph type="body" idx="4294967295"/>
          </p:nvPr>
        </p:nvSpPr>
        <p:spPr/>
        <p:txBody>
          <a:bodyPr/>
          <a:lstStyle/>
          <a:p>
            <a:pPr lvl="0">
              <a:buClr>
                <a:srgbClr val="99284C"/>
              </a:buClr>
              <a:buSzPct val="75000"/>
              <a:buFont typeface="StarSymbol" pitchFamily="2"/>
              <a:buChar char=""/>
            </a:pPr>
            <a:r>
              <a:rPr lang="en-US" dirty="0" err="1" smtClean="0">
                <a:solidFill>
                  <a:schemeClr val="accent1"/>
                </a:solidFill>
              </a:rPr>
              <a:t>Papatūānuku</a:t>
            </a:r>
            <a:r>
              <a:rPr lang="en-US" dirty="0" smtClean="0"/>
              <a:t> is the earth mother</a:t>
            </a:r>
          </a:p>
          <a:p>
            <a:pPr lvl="0">
              <a:buClr>
                <a:srgbClr val="99284C"/>
              </a:buClr>
              <a:buSzPct val="75000"/>
              <a:buFont typeface="StarSymbol" pitchFamily="2"/>
              <a:buChar char=""/>
            </a:pPr>
            <a:r>
              <a:rPr lang="en-US" dirty="0" err="1" smtClean="0">
                <a:solidFill>
                  <a:schemeClr val="accent1"/>
                </a:solidFill>
              </a:rPr>
              <a:t>Ranginui</a:t>
            </a:r>
            <a:r>
              <a:rPr lang="en-US" dirty="0" smtClean="0"/>
              <a:t> is the Sky Father</a:t>
            </a:r>
          </a:p>
          <a:p>
            <a:pPr lvl="0">
              <a:buClr>
                <a:srgbClr val="99284C"/>
              </a:buClr>
              <a:buSzPct val="75000"/>
              <a:buFont typeface="StarSymbol" pitchFamily="2"/>
              <a:buChar char=""/>
            </a:pPr>
            <a:r>
              <a:rPr lang="en-US" dirty="0" err="1" smtClean="0">
                <a:solidFill>
                  <a:schemeClr val="accent1"/>
                </a:solidFill>
              </a:rPr>
              <a:t>Tangaroa</a:t>
            </a:r>
            <a:r>
              <a:rPr lang="en-US" dirty="0" smtClean="0"/>
              <a:t> is the God of the ocean</a:t>
            </a:r>
          </a:p>
          <a:p>
            <a:pPr lvl="0">
              <a:buClr>
                <a:srgbClr val="99284C"/>
              </a:buClr>
              <a:buSzPct val="75000"/>
              <a:buFont typeface="StarSymbol" pitchFamily="2"/>
              <a:buChar char=""/>
            </a:pPr>
            <a:r>
              <a:rPr lang="en-US" dirty="0" err="1" smtClean="0">
                <a:solidFill>
                  <a:schemeClr val="accent1"/>
                </a:solidFill>
              </a:rPr>
              <a:t>Tawhirimatea</a:t>
            </a:r>
            <a:r>
              <a:rPr lang="en-US" dirty="0" smtClean="0"/>
              <a:t> is the god of the air and wind</a:t>
            </a:r>
          </a:p>
          <a:p>
            <a:pPr lvl="0">
              <a:buClr>
                <a:srgbClr val="99284C"/>
              </a:buClr>
              <a:buSzPct val="75000"/>
              <a:buFont typeface="StarSymbol" pitchFamily="2"/>
              <a:buChar char=""/>
            </a:pPr>
            <a:endParaRPr lang="en-US" dirty="0"/>
          </a:p>
        </p:txBody>
      </p:sp>
    </p:spTree>
    <p:extLst>
      <p:ext uri="{BB962C8B-B14F-4D97-AF65-F5344CB8AC3E}">
        <p14:creationId xmlns:p14="http://schemas.microsoft.com/office/powerpoint/2010/main" val="1432558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lgn="ctr"/>
            <a:r>
              <a:rPr lang="en-US" dirty="0" smtClean="0">
                <a:solidFill>
                  <a:schemeClr val="tx1"/>
                </a:solidFill>
              </a:rPr>
              <a:t>Copyright and IP Laws ignore Indigenous Rights</a:t>
            </a:r>
            <a:endParaRPr lang="en-US" dirty="0">
              <a:solidFill>
                <a:schemeClr val="tx1"/>
              </a:solidFill>
            </a:endParaRPr>
          </a:p>
        </p:txBody>
      </p:sp>
      <p:sp>
        <p:nvSpPr>
          <p:cNvPr id="3" name="Text Placeholder 2"/>
          <p:cNvSpPr txBox="1">
            <a:spLocks noGrp="1"/>
          </p:cNvSpPr>
          <p:nvPr>
            <p:ph type="body" idx="4294967295"/>
          </p:nvPr>
        </p:nvSpPr>
        <p:spPr/>
        <p:txBody>
          <a:bodyPr/>
          <a:lstStyle/>
          <a:p>
            <a:pPr>
              <a:buClr>
                <a:srgbClr val="99284C"/>
              </a:buClr>
              <a:buSzPct val="75000"/>
            </a:pPr>
            <a:r>
              <a:rPr lang="en-US" dirty="0" smtClean="0"/>
              <a:t>No NZ or International Laws recognize Indigenous Property Rights</a:t>
            </a:r>
          </a:p>
          <a:p>
            <a:pPr>
              <a:buClr>
                <a:srgbClr val="99284C"/>
              </a:buClr>
              <a:buSzPct val="75000"/>
            </a:pPr>
            <a:r>
              <a:rPr lang="en-US" dirty="0" smtClean="0"/>
              <a:t>WAI 262 is overly complicated and ignores current media </a:t>
            </a:r>
          </a:p>
          <a:p>
            <a:pPr>
              <a:buClr>
                <a:srgbClr val="99284C"/>
              </a:buClr>
              <a:buSzPct val="75000"/>
            </a:pPr>
            <a:r>
              <a:rPr lang="en-US" dirty="0" smtClean="0"/>
              <a:t>Traditional Knowledge Labels are an alternative but non-legal, educational strategy that can deal with cultural material already in the public domain</a:t>
            </a:r>
            <a:endParaRPr lang="en-US" dirty="0"/>
          </a:p>
        </p:txBody>
      </p:sp>
    </p:spTree>
    <p:extLst>
      <p:ext uri="{BB962C8B-B14F-4D97-AF65-F5344CB8AC3E}">
        <p14:creationId xmlns:p14="http://schemas.microsoft.com/office/powerpoint/2010/main" val="3873572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711</Words>
  <Application>Microsoft Office PowerPoint</Application>
  <PresentationFormat>Widescreen</PresentationFormat>
  <Paragraphs>73</Paragraphs>
  <Slides>20</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Albany</vt:lpstr>
      <vt:lpstr>Arial</vt:lpstr>
      <vt:lpstr>Calibri</vt:lpstr>
      <vt:lpstr>Calibri Light</vt:lpstr>
      <vt:lpstr>StarSymbol</vt:lpstr>
      <vt:lpstr>Office Theme</vt:lpstr>
      <vt:lpstr> Awareness of the need for an  Indigenous Knowledge Notice: A digital perspective.</vt:lpstr>
      <vt:lpstr>PowerPoint Presentation</vt:lpstr>
      <vt:lpstr>About Me</vt:lpstr>
      <vt:lpstr>Tino Rangatiratanga</vt:lpstr>
      <vt:lpstr>PowerPoint Presentation</vt:lpstr>
      <vt:lpstr>Genealogy/ Whakapapa (1)</vt:lpstr>
      <vt:lpstr>Genealogy/ Whakapapa (2)</vt:lpstr>
      <vt:lpstr>Gods – Atua in the digital world</vt:lpstr>
      <vt:lpstr>Copyright and IP Laws ignore Indigenous Rights</vt:lpstr>
      <vt:lpstr>PowerPoint Presentation</vt:lpstr>
      <vt:lpstr>Digital Colonialism</vt:lpstr>
      <vt:lpstr>Digital Colonialism (2)</vt:lpstr>
      <vt:lpstr>Digital Colonialism</vt:lpstr>
      <vt:lpstr>PowerPoint Presentation</vt:lpstr>
      <vt:lpstr>Data Sovereignty </vt:lpstr>
      <vt:lpstr>Data Sovereignty </vt:lpstr>
      <vt:lpstr>Indigenous Data Sovereignty </vt:lpstr>
      <vt:lpstr>Digitising Books</vt:lpstr>
      <vt:lpstr>Data Ownership </vt:lpstr>
      <vt:lpstr>Usage of images</vt:lpstr>
    </vt:vector>
  </TitlesOfParts>
  <Company>Lincoln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Taiuru, Karaitiana</dc:creator>
  <cp:lastModifiedBy>kt</cp:lastModifiedBy>
  <cp:revision>9</cp:revision>
  <dcterms:created xsi:type="dcterms:W3CDTF">2015-09-03T01:03:35Z</dcterms:created>
  <dcterms:modified xsi:type="dcterms:W3CDTF">2015-09-05T08:39:40Z</dcterms:modified>
</cp:coreProperties>
</file>